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98" d="100"/>
          <a:sy n="98" d="100"/>
        </p:scale>
        <p:origin x="-576" y="10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B77D76D-39F1-4189-8B0B-520C24474EC8}" type="datetimeFigureOut">
              <a:rPr lang="ar-IQ" smtClean="0"/>
              <a:pPr/>
              <a:t>24/04/1442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01FFB68-9402-465F-BD8D-080D5E571ECB}"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6D9A0AA-8DF5-4FEA-AC0A-0C3DF0763514}" type="datetime1">
              <a:rPr lang="ar-SA" smtClean="0"/>
              <a:pPr/>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AA0A419-4E7D-4BDB-BB0B-23F5CBFCD06C}" type="datetime1">
              <a:rPr lang="ar-SA" smtClean="0"/>
              <a:pPr/>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7B71EDF-C9BE-4DCB-8A6A-B05E550E1FDE}" type="datetime1">
              <a:rPr lang="ar-SA" smtClean="0"/>
              <a:pPr/>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5C40202-E633-4D51-9FF1-3278B8F02234}" type="datetime1">
              <a:rPr lang="ar-SA" smtClean="0"/>
              <a:pPr/>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02A416-56F6-451D-9549-3CC6CE7B3E4B}" type="datetime1">
              <a:rPr lang="ar-SA" smtClean="0"/>
              <a:pPr/>
              <a:t>24/04/1442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1FC9546-6DE2-4047-907D-FE2C6BBC9EA4}" type="datetime1">
              <a:rPr lang="ar-SA" smtClean="0"/>
              <a:pPr/>
              <a:t>24/04/1442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CA7F544-01A6-464E-BD67-FCFAAC42DC99}" type="datetime1">
              <a:rPr lang="ar-SA" smtClean="0"/>
              <a:pPr/>
              <a:t>24/04/1442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C3F4C40-100D-46F2-BD47-D845E3638307}" type="datetime1">
              <a:rPr lang="ar-SA" smtClean="0"/>
              <a:pPr/>
              <a:t>24/04/1442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BFB4522-EA76-4C18-B547-742D31A707B0}" type="datetime1">
              <a:rPr lang="ar-SA" smtClean="0"/>
              <a:pPr/>
              <a:t>24/04/1442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4B5386-3C47-42F8-A040-F34E8592BA91}" type="datetime1">
              <a:rPr lang="ar-SA" smtClean="0"/>
              <a:pPr/>
              <a:t>24/04/1442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0FF67B-EC1D-4586-A33C-3775EEB0BB2E}" type="datetime1">
              <a:rPr lang="ar-SA" smtClean="0"/>
              <a:pPr/>
              <a:t>24/04/1442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585090-A0AF-47A0-A8A9-872A7F1E41AE}" type="datetime1">
              <a:rPr lang="ar-SA" smtClean="0"/>
              <a:pPr/>
              <a:t>24/04/1442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7772400" cy="2000263"/>
          </a:xfrm>
        </p:spPr>
        <p:txBody>
          <a:bodyPr>
            <a:normAutofit/>
          </a:bodyPr>
          <a:lstStyle/>
          <a:p>
            <a:r>
              <a:rPr lang="en-US" sz="3200" dirty="0" smtClean="0"/>
              <a:t>ONE ACT PLAY</a:t>
            </a:r>
            <a:br>
              <a:rPr lang="en-US" sz="3200" dirty="0" smtClean="0"/>
            </a:br>
            <a:r>
              <a:rPr lang="en-US" sz="3200" dirty="0" smtClean="0"/>
              <a:t>HISTORICAL BACKGROUND</a:t>
            </a:r>
            <a:endParaRPr lang="ar-IQ" sz="3200" dirty="0"/>
          </a:p>
        </p:txBody>
      </p:sp>
      <p:sp>
        <p:nvSpPr>
          <p:cNvPr id="3" name="Subtitle 2"/>
          <p:cNvSpPr>
            <a:spLocks noGrp="1"/>
          </p:cNvSpPr>
          <p:nvPr>
            <p:ph type="subTitle" idx="1"/>
          </p:nvPr>
        </p:nvSpPr>
        <p:spPr>
          <a:xfrm>
            <a:off x="1357290" y="2214554"/>
            <a:ext cx="6400800" cy="4214842"/>
          </a:xfrm>
        </p:spPr>
        <p:txBody>
          <a:bodyPr>
            <a:normAutofit fontScale="55000" lnSpcReduction="20000"/>
          </a:bodyPr>
          <a:lstStyle/>
          <a:p>
            <a:pPr algn="l"/>
            <a:r>
              <a:rPr lang="en-US" dirty="0" smtClean="0">
                <a:solidFill>
                  <a:schemeClr val="tx1"/>
                </a:solidFill>
                <a:cs typeface="+mj-cs"/>
              </a:rPr>
              <a:t>    </a:t>
            </a:r>
            <a:r>
              <a:rPr lang="en-US" b="1" dirty="0" smtClean="0">
                <a:solidFill>
                  <a:schemeClr val="tx1"/>
                </a:solidFill>
                <a:cs typeface="+mj-cs"/>
              </a:rPr>
              <a:t>Introduction</a:t>
            </a:r>
          </a:p>
          <a:p>
            <a:pPr algn="l"/>
            <a:endParaRPr lang="en-US" dirty="0" smtClean="0">
              <a:solidFill>
                <a:schemeClr val="tx1"/>
              </a:solidFill>
              <a:cs typeface="+mj-cs"/>
            </a:endParaRPr>
          </a:p>
          <a:p>
            <a:pPr algn="just"/>
            <a:r>
              <a:rPr lang="en-US" dirty="0" smtClean="0">
                <a:solidFill>
                  <a:schemeClr val="tx1"/>
                </a:solidFill>
                <a:cs typeface="+mj-cs"/>
              </a:rPr>
              <a:t> </a:t>
            </a:r>
            <a:r>
              <a:rPr lang="en-US" dirty="0" smtClean="0">
                <a:solidFill>
                  <a:schemeClr val="tx1"/>
                </a:solidFill>
                <a:cs typeface="+mj-cs"/>
              </a:rPr>
              <a:t>    </a:t>
            </a:r>
            <a:r>
              <a:rPr lang="en-US" dirty="0" smtClean="0">
                <a:solidFill>
                  <a:schemeClr val="tx1"/>
                </a:solidFill>
                <a:cs typeface="+mj-cs"/>
              </a:rPr>
              <a:t>One </a:t>
            </a:r>
            <a:r>
              <a:rPr lang="en-US" dirty="0" smtClean="0">
                <a:solidFill>
                  <a:schemeClr val="tx1"/>
                </a:solidFill>
                <a:cs typeface="+mj-cs"/>
              </a:rPr>
              <a:t>Act Play has grown to maturity in the contemporary theatre. In the ebullient days of Strindberg, Yeats, Synge, O’Neill and others, the one act play has become an impressive form with which famous creative dramatist attempt to find new idea and to experience exciting vivid characters onto the stage.                                                            </a:t>
            </a:r>
          </a:p>
          <a:p>
            <a:pPr algn="just"/>
            <a:endParaRPr lang="en-US" dirty="0" smtClean="0">
              <a:solidFill>
                <a:schemeClr val="tx1"/>
              </a:solidFill>
              <a:cs typeface="+mj-cs"/>
            </a:endParaRPr>
          </a:p>
          <a:p>
            <a:pPr algn="just"/>
            <a:r>
              <a:rPr lang="en-US" dirty="0" smtClean="0">
                <a:solidFill>
                  <a:schemeClr val="tx1"/>
                </a:solidFill>
                <a:cs typeface="+mj-cs"/>
              </a:rPr>
              <a:t>    Another thing is that experimentation in  the drama and theatre has been affected in the short drama namely the social drama. This eagerness to experiment new forms of plays has been important , for the dramatists started working within the frame of one act play. This , in result, made the dramatist anxious to broaden the scope of the topics on the theatre and also to circumvent the rigid laws of the theatre.      </a:t>
            </a:r>
            <a:r>
              <a:rPr lang="en-US" dirty="0" smtClean="0"/>
              <a:t>                                                                                               </a:t>
            </a:r>
            <a:endParaRPr lang="ar-IQ" dirty="0"/>
          </a:p>
        </p:txBody>
      </p:sp>
      <p:sp>
        <p:nvSpPr>
          <p:cNvPr id="4" name="Footer Placeholder 3"/>
          <p:cNvSpPr>
            <a:spLocks noGrp="1"/>
          </p:cNvSpPr>
          <p:nvPr>
            <p:ph type="ftr" sz="quarter" idx="11"/>
          </p:nvPr>
        </p:nvSpPr>
        <p:spPr/>
        <p:txBody>
          <a:bodyPr/>
          <a:lstStyle/>
          <a:p>
            <a:r>
              <a:rPr lang="en-US" dirty="0" smtClean="0"/>
              <a:t>1</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571528"/>
            <a:ext cx="7772400" cy="571527"/>
          </a:xfrm>
        </p:spPr>
        <p:txBody>
          <a:bodyPr>
            <a:normAutofit fontScale="90000"/>
          </a:bodyPr>
          <a:lstStyle/>
          <a:p>
            <a:endParaRPr lang="ar-IQ" dirty="0"/>
          </a:p>
        </p:txBody>
      </p:sp>
      <p:sp>
        <p:nvSpPr>
          <p:cNvPr id="3" name="Subtitle 2"/>
          <p:cNvSpPr>
            <a:spLocks noGrp="1"/>
          </p:cNvSpPr>
          <p:nvPr>
            <p:ph type="subTitle" idx="1"/>
          </p:nvPr>
        </p:nvSpPr>
        <p:spPr>
          <a:xfrm>
            <a:off x="1371600" y="357166"/>
            <a:ext cx="6400800" cy="6000792"/>
          </a:xfrm>
        </p:spPr>
        <p:txBody>
          <a:bodyPr>
            <a:normAutofit lnSpcReduction="10000"/>
          </a:bodyPr>
          <a:lstStyle/>
          <a:p>
            <a:pPr algn="just"/>
            <a:r>
              <a:rPr lang="en-US" sz="2000" dirty="0" smtClean="0">
                <a:solidFill>
                  <a:schemeClr val="tx1"/>
                </a:solidFill>
                <a:cs typeface="+mj-cs"/>
              </a:rPr>
              <a:t>    </a:t>
            </a:r>
            <a:r>
              <a:rPr lang="en-US" sz="2000" dirty="0" smtClean="0">
                <a:solidFill>
                  <a:schemeClr val="tx1"/>
                </a:solidFill>
                <a:cs typeface="+mj-cs"/>
              </a:rPr>
              <a:t>Therefore, for </a:t>
            </a:r>
            <a:r>
              <a:rPr lang="en-US" sz="2000" dirty="0" smtClean="0">
                <a:solidFill>
                  <a:schemeClr val="tx1"/>
                </a:solidFill>
                <a:cs typeface="+mj-cs"/>
              </a:rPr>
              <a:t>many years, the one act play has </a:t>
            </a:r>
            <a:r>
              <a:rPr lang="en-US" sz="2000" dirty="0" smtClean="0">
                <a:solidFill>
                  <a:schemeClr val="tx1"/>
                </a:solidFill>
                <a:cs typeface="+mj-cs"/>
              </a:rPr>
              <a:t>been  </a:t>
            </a:r>
            <a:r>
              <a:rPr lang="en-US" sz="2000" dirty="0" smtClean="0">
                <a:solidFill>
                  <a:schemeClr val="tx1"/>
                </a:solidFill>
                <a:cs typeface="+mj-cs"/>
              </a:rPr>
              <a:t>hindered by </a:t>
            </a:r>
            <a:r>
              <a:rPr lang="en-US" sz="2000" dirty="0" smtClean="0">
                <a:solidFill>
                  <a:schemeClr val="tx1"/>
                </a:solidFill>
                <a:cs typeface="+mj-cs"/>
              </a:rPr>
              <a:t>laws of construction, scene and  </a:t>
            </a:r>
            <a:r>
              <a:rPr lang="ar-IQ" sz="2000" dirty="0" smtClean="0">
                <a:solidFill>
                  <a:schemeClr val="tx1"/>
                </a:solidFill>
                <a:cs typeface="+mj-cs"/>
              </a:rPr>
              <a:t> </a:t>
            </a:r>
            <a:r>
              <a:rPr lang="en-US" sz="2000" dirty="0" smtClean="0">
                <a:solidFill>
                  <a:schemeClr val="tx1"/>
                </a:solidFill>
                <a:cs typeface="+mj-cs"/>
              </a:rPr>
              <a:t>characterization</a:t>
            </a:r>
            <a:r>
              <a:rPr lang="en-US" sz="2000" dirty="0" smtClean="0">
                <a:solidFill>
                  <a:schemeClr val="tx1"/>
                </a:solidFill>
                <a:cs typeface="+mj-cs"/>
              </a:rPr>
              <a:t>. </a:t>
            </a:r>
            <a:r>
              <a:rPr lang="en-US" sz="2000" dirty="0" smtClean="0">
                <a:solidFill>
                  <a:schemeClr val="tx1"/>
                </a:solidFill>
                <a:cs typeface="+mj-cs"/>
              </a:rPr>
              <a:t>                                                                            </a:t>
            </a:r>
          </a:p>
          <a:p>
            <a:pPr algn="l"/>
            <a:r>
              <a:rPr lang="en-US" sz="2000" b="1" dirty="0" smtClean="0">
                <a:solidFill>
                  <a:schemeClr val="tx1"/>
                </a:solidFill>
                <a:cs typeface="+mj-cs"/>
              </a:rPr>
              <a:t>Brief Historical Survey of One Act Play</a:t>
            </a:r>
          </a:p>
          <a:p>
            <a:pPr algn="just"/>
            <a:r>
              <a:rPr lang="en-US" sz="2000" dirty="0" smtClean="0">
                <a:solidFill>
                  <a:schemeClr val="tx1"/>
                </a:solidFill>
                <a:cs typeface="+mj-cs"/>
              </a:rPr>
              <a:t>   One act plays were written during the 18</a:t>
            </a:r>
            <a:r>
              <a:rPr lang="en-US" sz="2000" baseline="30000" dirty="0" smtClean="0">
                <a:solidFill>
                  <a:schemeClr val="tx1"/>
                </a:solidFill>
                <a:cs typeface="+mj-cs"/>
              </a:rPr>
              <a:t>th</a:t>
            </a:r>
            <a:r>
              <a:rPr lang="en-US" sz="2000" dirty="0" smtClean="0">
                <a:solidFill>
                  <a:schemeClr val="tx1"/>
                </a:solidFill>
                <a:cs typeface="+mj-cs"/>
              </a:rPr>
              <a:t>&amp; 19</a:t>
            </a:r>
            <a:r>
              <a:rPr lang="en-US" sz="2000" baseline="30000" dirty="0" smtClean="0">
                <a:solidFill>
                  <a:schemeClr val="tx1"/>
                </a:solidFill>
                <a:cs typeface="+mj-cs"/>
              </a:rPr>
              <a:t>th</a:t>
            </a:r>
            <a:r>
              <a:rPr lang="en-US" sz="2000" dirty="0" smtClean="0">
                <a:solidFill>
                  <a:schemeClr val="tx1"/>
                </a:solidFill>
                <a:cs typeface="+mj-cs"/>
              </a:rPr>
              <a:t> centuries. At the beginning, they were farcical to amuse the audience before the beginning of the actual drama. So, one act play is staged after the actual drama has come to an end. The first beginning to be considered as one act play was (Monkey’s Paw) which was staged as a “curtain raiser”. The Norwegian dramatist (Ibsen) was the first to introduce one act play. Before him, one act plays were written and played in poetic language. But, he was the first to use prose on his plays. </a:t>
            </a:r>
            <a:r>
              <a:rPr lang="en-US" sz="2000" dirty="0" smtClean="0">
                <a:solidFill>
                  <a:schemeClr val="tx1"/>
                </a:solidFill>
                <a:cs typeface="+mj-cs"/>
              </a:rPr>
              <a:t>In </a:t>
            </a:r>
            <a:r>
              <a:rPr lang="en-US" sz="2000" dirty="0" smtClean="0">
                <a:solidFill>
                  <a:schemeClr val="tx1"/>
                </a:solidFill>
                <a:cs typeface="+mj-cs"/>
              </a:rPr>
              <a:t>this way, he made the drama simple, real, and near to everyday life. This type of prosaic one act plays had been widely followed by his dramatist </a:t>
            </a:r>
            <a:r>
              <a:rPr lang="en-US" sz="2000" dirty="0" err="1" smtClean="0">
                <a:solidFill>
                  <a:schemeClr val="tx1"/>
                </a:solidFill>
                <a:cs typeface="+mj-cs"/>
              </a:rPr>
              <a:t>anticidents</a:t>
            </a:r>
            <a:r>
              <a:rPr lang="en-US" sz="2000" dirty="0" smtClean="0">
                <a:solidFill>
                  <a:schemeClr val="tx1"/>
                </a:solidFill>
                <a:cs typeface="+mj-cs"/>
              </a:rPr>
              <a:t> e.g. George Bernard Shaw and  John Galsworthy. The one act play requires no elaborate setting &amp; costumes. It can be staged in amateur dramatic societies</a:t>
            </a:r>
            <a:r>
              <a:rPr lang="en-US" sz="2000" dirty="0" smtClean="0">
                <a:cs typeface="+mj-cs"/>
              </a:rPr>
              <a:t>.                                                                          </a:t>
            </a:r>
            <a:endParaRPr lang="ar-IQ" sz="2000" dirty="0">
              <a:cs typeface="+mj-cs"/>
            </a:endParaRPr>
          </a:p>
        </p:txBody>
      </p:sp>
      <p:sp>
        <p:nvSpPr>
          <p:cNvPr id="4" name="Footer Placeholder 3"/>
          <p:cNvSpPr>
            <a:spLocks noGrp="1"/>
          </p:cNvSpPr>
          <p:nvPr>
            <p:ph type="ftr" sz="quarter" idx="11"/>
          </p:nvPr>
        </p:nvSpPr>
        <p:spPr/>
        <p:txBody>
          <a:bodyPr/>
          <a:lstStyle/>
          <a:p>
            <a:r>
              <a:rPr lang="en-US" dirty="0" smtClean="0"/>
              <a:t>2</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1285883"/>
          </a:xfrm>
        </p:spPr>
        <p:txBody>
          <a:bodyPr>
            <a:normAutofit/>
          </a:bodyPr>
          <a:lstStyle/>
          <a:p>
            <a:r>
              <a:rPr lang="en-US" sz="3200" dirty="0" smtClean="0"/>
              <a:t>MAIN CHARACTERISTICS OF ONE ACT PLAYS</a:t>
            </a:r>
            <a:endParaRPr lang="ar-IQ" sz="3200" dirty="0"/>
          </a:p>
        </p:txBody>
      </p:sp>
      <p:sp>
        <p:nvSpPr>
          <p:cNvPr id="3" name="Subtitle 2"/>
          <p:cNvSpPr>
            <a:spLocks noGrp="1"/>
          </p:cNvSpPr>
          <p:nvPr>
            <p:ph type="subTitle" idx="1"/>
          </p:nvPr>
        </p:nvSpPr>
        <p:spPr>
          <a:xfrm>
            <a:off x="1142976" y="1714488"/>
            <a:ext cx="7286676" cy="3924312"/>
          </a:xfrm>
        </p:spPr>
        <p:txBody>
          <a:bodyPr>
            <a:normAutofit fontScale="92500"/>
          </a:bodyPr>
          <a:lstStyle/>
          <a:p>
            <a:r>
              <a:rPr lang="en-US" sz="2200" dirty="0" smtClean="0">
                <a:solidFill>
                  <a:schemeClr val="tx1"/>
                </a:solidFill>
                <a:cs typeface="+mj-cs"/>
              </a:rPr>
              <a:t>1. One act play is a play with one act, but may consist of one            </a:t>
            </a:r>
            <a:endParaRPr lang="ar-IQ" sz="2200" dirty="0" smtClean="0">
              <a:solidFill>
                <a:schemeClr val="tx1"/>
              </a:solidFill>
              <a:cs typeface="+mj-cs"/>
            </a:endParaRPr>
          </a:p>
          <a:p>
            <a:r>
              <a:rPr lang="en-US" sz="2200" dirty="0" smtClean="0">
                <a:solidFill>
                  <a:schemeClr val="tx1"/>
                </a:solidFill>
                <a:cs typeface="+mj-cs"/>
              </a:rPr>
              <a:t>or more scenes.                                                                              </a:t>
            </a:r>
          </a:p>
          <a:p>
            <a:r>
              <a:rPr lang="en-US" sz="2200" dirty="0" smtClean="0">
                <a:solidFill>
                  <a:schemeClr val="tx1"/>
                </a:solidFill>
                <a:cs typeface="+mj-cs"/>
              </a:rPr>
              <a:t>2. One act play is usually written in a concise manner.                           </a:t>
            </a:r>
          </a:p>
          <a:p>
            <a:r>
              <a:rPr lang="en-US" sz="2200" dirty="0" smtClean="0">
                <a:solidFill>
                  <a:schemeClr val="tx1"/>
                </a:solidFill>
                <a:cs typeface="+mj-cs"/>
              </a:rPr>
              <a:t>3. One act play deals with a single dominant situation. It attempts to produce a single effect.                                                                     </a:t>
            </a:r>
          </a:p>
          <a:p>
            <a:r>
              <a:rPr lang="en-US" sz="2200" dirty="0" smtClean="0">
                <a:solidFill>
                  <a:schemeClr val="tx1"/>
                </a:solidFill>
                <a:cs typeface="+mj-cs"/>
              </a:rPr>
              <a:t>4. It deals with only one theme developed through one situation to one climax so as to achieve a certain effect.                                          </a:t>
            </a:r>
          </a:p>
          <a:p>
            <a:r>
              <a:rPr lang="en-US" sz="2200" dirty="0" smtClean="0">
                <a:solidFill>
                  <a:schemeClr val="tx1"/>
                </a:solidFill>
                <a:cs typeface="+mj-cs"/>
              </a:rPr>
              <a:t>5. It treats the problems of human life such as poverty, marriage, family relations, nature of life , etc.                                                     </a:t>
            </a:r>
          </a:p>
          <a:p>
            <a:r>
              <a:rPr lang="en-US" sz="2200" dirty="0" smtClean="0">
                <a:solidFill>
                  <a:schemeClr val="tx1"/>
                </a:solidFill>
                <a:cs typeface="+mj-cs"/>
              </a:rPr>
              <a:t>                                                                                </a:t>
            </a:r>
            <a:endParaRPr lang="ar-IQ" sz="2200" dirty="0">
              <a:solidFill>
                <a:schemeClr val="tx1"/>
              </a:solidFill>
              <a:cs typeface="+mj-cs"/>
            </a:endParaRPr>
          </a:p>
        </p:txBody>
      </p:sp>
      <p:sp>
        <p:nvSpPr>
          <p:cNvPr id="4" name="Footer Placeholder 3"/>
          <p:cNvSpPr>
            <a:spLocks noGrp="1"/>
          </p:cNvSpPr>
          <p:nvPr>
            <p:ph type="ftr" sz="quarter" idx="11"/>
          </p:nvPr>
        </p:nvSpPr>
        <p:spPr/>
        <p:txBody>
          <a:bodyPr/>
          <a:lstStyle/>
          <a:p>
            <a:r>
              <a:rPr lang="en-US" dirty="0" smtClean="0"/>
              <a:t>3</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5715039"/>
          </a:xfrm>
        </p:spPr>
        <p:txBody>
          <a:bodyPr>
            <a:normAutofit/>
          </a:bodyPr>
          <a:lstStyle/>
          <a:p>
            <a:r>
              <a:rPr lang="ar-IQ" dirty="0" smtClean="0"/>
              <a:t>6</a:t>
            </a:r>
            <a:endParaRPr lang="ar-IQ" dirty="0"/>
          </a:p>
        </p:txBody>
      </p:sp>
      <p:sp>
        <p:nvSpPr>
          <p:cNvPr id="3" name="Subtitle 2"/>
          <p:cNvSpPr>
            <a:spLocks noGrp="1"/>
          </p:cNvSpPr>
          <p:nvPr>
            <p:ph type="subTitle" idx="1"/>
          </p:nvPr>
        </p:nvSpPr>
        <p:spPr>
          <a:xfrm>
            <a:off x="714348" y="714356"/>
            <a:ext cx="7500990" cy="5786478"/>
          </a:xfrm>
        </p:spPr>
        <p:txBody>
          <a:bodyPr>
            <a:normAutofit fontScale="92500" lnSpcReduction="10000"/>
          </a:bodyPr>
          <a:lstStyle/>
          <a:p>
            <a:r>
              <a:rPr lang="en-US" sz="2000" dirty="0" smtClean="0">
                <a:solidFill>
                  <a:schemeClr val="tx1"/>
                </a:solidFill>
              </a:rPr>
              <a:t>                                                                        </a:t>
            </a:r>
            <a:endParaRPr lang="ar-IQ" sz="2000" dirty="0" smtClean="0">
              <a:solidFill>
                <a:schemeClr val="tx1"/>
              </a:solidFill>
            </a:endParaRPr>
          </a:p>
          <a:p>
            <a:r>
              <a:rPr lang="en-US" sz="2000" dirty="0" smtClean="0">
                <a:solidFill>
                  <a:schemeClr val="tx1"/>
                </a:solidFill>
                <a:cs typeface="+mj-cs"/>
              </a:rPr>
              <a:t>6. One act play, like the longer drama, has a beginning, middle, and end. </a:t>
            </a:r>
            <a:r>
              <a:rPr lang="ar-IQ" sz="2000" dirty="0" smtClean="0">
                <a:solidFill>
                  <a:schemeClr val="tx1"/>
                </a:solidFill>
                <a:cs typeface="+mj-cs"/>
              </a:rPr>
              <a:t> </a:t>
            </a:r>
            <a:endParaRPr lang="en-US" sz="2000" dirty="0" smtClean="0">
              <a:solidFill>
                <a:schemeClr val="tx1"/>
              </a:solidFill>
              <a:cs typeface="+mj-cs"/>
            </a:endParaRPr>
          </a:p>
          <a:p>
            <a:r>
              <a:rPr lang="en-US" sz="2000" dirty="0" smtClean="0">
                <a:solidFill>
                  <a:schemeClr val="tx1"/>
                </a:solidFill>
                <a:cs typeface="+mj-cs"/>
              </a:rPr>
              <a:t> The beginning is usually brief and serves as an introduction to the play. The play develops through the middle, which has a sort of conflict to develop the action in the play. The middle may have a climax to be the turning point of the play. The end is mostly brief and sometimes </a:t>
            </a:r>
            <a:r>
              <a:rPr lang="ar-IQ" sz="2000" dirty="0" smtClean="0">
                <a:solidFill>
                  <a:schemeClr val="tx1"/>
                </a:solidFill>
                <a:cs typeface="+mj-cs"/>
              </a:rPr>
              <a:t>                      </a:t>
            </a:r>
            <a:r>
              <a:rPr lang="en-US" sz="2000" dirty="0" smtClean="0">
                <a:solidFill>
                  <a:schemeClr val="tx1"/>
                </a:solidFill>
                <a:cs typeface="+mj-cs"/>
              </a:rPr>
              <a:t>overlap with the middle( or climax).                                                           </a:t>
            </a:r>
          </a:p>
          <a:p>
            <a:r>
              <a:rPr lang="ar-IQ" sz="2000" dirty="0" smtClean="0">
                <a:solidFill>
                  <a:schemeClr val="tx1"/>
                </a:solidFill>
                <a:cs typeface="+mj-cs"/>
              </a:rPr>
              <a:t>     </a:t>
            </a:r>
            <a:r>
              <a:rPr lang="en-US" sz="2000" dirty="0" smtClean="0">
                <a:solidFill>
                  <a:schemeClr val="tx1"/>
                </a:solidFill>
                <a:cs typeface="+mj-cs"/>
              </a:rPr>
              <a:t>7. The action in the play begins right at the very start of the play.         </a:t>
            </a:r>
          </a:p>
          <a:p>
            <a:r>
              <a:rPr lang="en-US" sz="2000" dirty="0" smtClean="0">
                <a:solidFill>
                  <a:schemeClr val="tx1"/>
                </a:solidFill>
                <a:cs typeface="+mj-cs"/>
              </a:rPr>
              <a:t>8. There is no break in the play i.e., it continues with no intervals .             </a:t>
            </a:r>
          </a:p>
          <a:p>
            <a:r>
              <a:rPr lang="en-US" sz="2000" dirty="0" smtClean="0">
                <a:solidFill>
                  <a:schemeClr val="tx1"/>
                </a:solidFill>
                <a:cs typeface="+mj-cs"/>
              </a:rPr>
              <a:t>9. As the play is short and the action takes place in a short period of time, there should be nothing superfluous and redundant. Therefore, the play has elaborate stage directions for the sake of minimizing the time of the </a:t>
            </a:r>
            <a:r>
              <a:rPr lang="ar-IQ" sz="2000" dirty="0" smtClean="0">
                <a:solidFill>
                  <a:schemeClr val="tx1"/>
                </a:solidFill>
                <a:cs typeface="+mj-cs"/>
              </a:rPr>
              <a:t>                       </a:t>
            </a:r>
            <a:r>
              <a:rPr lang="en-US" sz="2000" dirty="0" smtClean="0">
                <a:solidFill>
                  <a:schemeClr val="tx1"/>
                </a:solidFill>
                <a:cs typeface="+mj-cs"/>
              </a:rPr>
              <a:t>play.                                                                                                                          </a:t>
            </a:r>
          </a:p>
          <a:p>
            <a:r>
              <a:rPr lang="ar-IQ" sz="2000" dirty="0" smtClean="0">
                <a:solidFill>
                  <a:schemeClr val="tx1"/>
                </a:solidFill>
                <a:cs typeface="+mj-cs"/>
              </a:rPr>
              <a:t>         </a:t>
            </a:r>
            <a:r>
              <a:rPr lang="en-US" sz="2000" dirty="0" smtClean="0">
                <a:solidFill>
                  <a:schemeClr val="tx1"/>
                </a:solidFill>
                <a:cs typeface="+mj-cs"/>
              </a:rPr>
              <a:t>10. The success of the play depends on the creation of atmosphere.</a:t>
            </a:r>
          </a:p>
          <a:p>
            <a:r>
              <a:rPr lang="ar-IQ" sz="2000" dirty="0" smtClean="0">
                <a:solidFill>
                  <a:schemeClr val="tx1"/>
                </a:solidFill>
                <a:cs typeface="+mj-cs"/>
              </a:rPr>
              <a:t>   </a:t>
            </a:r>
            <a:r>
              <a:rPr lang="en-US" sz="2000" dirty="0" smtClean="0">
                <a:solidFill>
                  <a:schemeClr val="tx1"/>
                </a:solidFill>
                <a:cs typeface="+mj-cs"/>
              </a:rPr>
              <a:t>11. In one act play, there is a unity of time, unity of place and unity of    action. So, there are three dramatic unities in the play.                                   </a:t>
            </a:r>
          </a:p>
          <a:p>
            <a:r>
              <a:rPr lang="en-US" sz="2000" dirty="0" smtClean="0">
                <a:solidFill>
                  <a:schemeClr val="tx1"/>
                </a:solidFill>
                <a:cs typeface="+mj-cs"/>
              </a:rPr>
              <a:t>     </a:t>
            </a:r>
            <a:endParaRPr lang="ar-IQ" sz="2000" dirty="0" smtClean="0">
              <a:solidFill>
                <a:schemeClr val="tx1"/>
              </a:solidFill>
              <a:cs typeface="+mj-cs"/>
            </a:endParaRPr>
          </a:p>
          <a:p>
            <a:r>
              <a:rPr lang="en-US" sz="2000" dirty="0" smtClean="0">
                <a:solidFill>
                  <a:schemeClr val="tx1"/>
                </a:solidFill>
                <a:cs typeface="+mj-cs"/>
              </a:rPr>
              <a:t>                                                         </a:t>
            </a:r>
          </a:p>
          <a:p>
            <a:r>
              <a:rPr lang="en-US" sz="2000" dirty="0" smtClean="0">
                <a:solidFill>
                  <a:schemeClr val="tx1"/>
                </a:solidFill>
                <a:cs typeface="+mj-cs"/>
              </a:rPr>
              <a:t>          </a:t>
            </a:r>
          </a:p>
        </p:txBody>
      </p:sp>
      <p:sp>
        <p:nvSpPr>
          <p:cNvPr id="5" name="Footer Placeholder 4"/>
          <p:cNvSpPr>
            <a:spLocks noGrp="1"/>
          </p:cNvSpPr>
          <p:nvPr>
            <p:ph type="ftr" sz="quarter" idx="11"/>
          </p:nvPr>
        </p:nvSpPr>
        <p:spPr/>
        <p:txBody>
          <a:bodyPr/>
          <a:lstStyle/>
          <a:p>
            <a:r>
              <a:rPr lang="en-US" dirty="0" smtClean="0"/>
              <a:t>4</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214"/>
            <a:ext cx="8229600" cy="142876"/>
          </a:xfrm>
        </p:spPr>
        <p:txBody>
          <a:bodyPr>
            <a:normAutofit fontScale="90000"/>
          </a:bodyPr>
          <a:lstStyle/>
          <a:p>
            <a:endParaRPr lang="ar-IQ" dirty="0"/>
          </a:p>
        </p:txBody>
      </p:sp>
      <p:sp>
        <p:nvSpPr>
          <p:cNvPr id="3" name="Content Placeholder 2"/>
          <p:cNvSpPr>
            <a:spLocks noGrp="1"/>
          </p:cNvSpPr>
          <p:nvPr>
            <p:ph idx="1"/>
          </p:nvPr>
        </p:nvSpPr>
        <p:spPr>
          <a:xfrm>
            <a:off x="500034" y="357166"/>
            <a:ext cx="8229600" cy="5768997"/>
          </a:xfrm>
        </p:spPr>
        <p:txBody>
          <a:bodyPr>
            <a:normAutofit fontScale="92500" lnSpcReduction="20000"/>
          </a:bodyPr>
          <a:lstStyle/>
          <a:p>
            <a:pPr algn="l"/>
            <a:r>
              <a:rPr lang="en-US" sz="2000" dirty="0" smtClean="0">
                <a:cs typeface="+mj-cs"/>
              </a:rPr>
              <a:t>12.One act play has a simple plot. The concentration should be on action </a:t>
            </a:r>
            <a:r>
              <a:rPr lang="ar-IQ" sz="2000" dirty="0" smtClean="0">
                <a:cs typeface="+mj-cs"/>
              </a:rPr>
              <a:t>          </a:t>
            </a:r>
            <a:r>
              <a:rPr lang="en-US" sz="2000" dirty="0" smtClean="0">
                <a:cs typeface="+mj-cs"/>
              </a:rPr>
              <a:t>and unity of impression.</a:t>
            </a:r>
          </a:p>
          <a:p>
            <a:pPr algn="l"/>
            <a:r>
              <a:rPr lang="en-US" sz="2000" dirty="0" smtClean="0">
                <a:cs typeface="+mj-cs"/>
              </a:rPr>
              <a:t>13.The characters are limited in number. In general, there is one, two, or three major characters. </a:t>
            </a:r>
          </a:p>
          <a:p>
            <a:pPr algn="just"/>
            <a:r>
              <a:rPr lang="en-US" sz="2000" dirty="0" smtClean="0">
                <a:cs typeface="+mj-cs"/>
              </a:rPr>
              <a:t>14. There is no real development of the character in the play. The attention should be directed to the salient aspects of character. So, the playwright indicates the past and future of a character by presenting a very crucial moment in the life of that character.                                                                            </a:t>
            </a:r>
          </a:p>
          <a:p>
            <a:pPr algn="just"/>
            <a:r>
              <a:rPr lang="en-US" sz="2000" dirty="0" smtClean="0">
                <a:cs typeface="+mj-cs"/>
              </a:rPr>
              <a:t>15.In one act plays, there is an influence of realism. Therefore, the characters are ordinary men and women. Also, the description of the characters, in this play, seems to be related to everyday life.                                                                   </a:t>
            </a:r>
          </a:p>
          <a:p>
            <a:pPr algn="just"/>
            <a:r>
              <a:rPr lang="en-US" sz="2000" dirty="0" smtClean="0">
                <a:cs typeface="+mj-cs"/>
              </a:rPr>
              <a:t>16. One act play must present a question, for which the audience eagerly awaits the answer.                                                                                                            </a:t>
            </a:r>
          </a:p>
          <a:p>
            <a:pPr algn="just"/>
            <a:r>
              <a:rPr lang="en-US" sz="2000" dirty="0" smtClean="0">
                <a:cs typeface="+mj-cs"/>
              </a:rPr>
              <a:t>17. The language used in this play is simple i.e., it can be followed and understood without any difficulty. Everything superfluous should be avoided in the dialogue. Also, the characters’ speech should be purposeful. So, the best dialogue is that which does several things at one time. Therefore, the words should be carefully chosen and sentences must be compact and condensed. If the character wants to say something, he can do this in the least possible words.                                                                                                                                 </a:t>
            </a:r>
            <a:r>
              <a:rPr lang="ar-IQ" sz="2000" dirty="0" smtClean="0">
                <a:cs typeface="+mj-cs"/>
              </a:rPr>
              <a:t> </a:t>
            </a:r>
            <a:r>
              <a:rPr lang="en-US" sz="2000" dirty="0" smtClean="0">
                <a:cs typeface="+mj-cs"/>
              </a:rPr>
              <a:t>                                                                                         </a:t>
            </a:r>
            <a:endParaRPr lang="ar-IQ" sz="2000" dirty="0">
              <a:cs typeface="+mj-cs"/>
            </a:endParaRPr>
          </a:p>
        </p:txBody>
      </p:sp>
      <p:sp>
        <p:nvSpPr>
          <p:cNvPr id="4" name="Footer Placeholder 3"/>
          <p:cNvSpPr>
            <a:spLocks noGrp="1"/>
          </p:cNvSpPr>
          <p:nvPr>
            <p:ph type="ftr" sz="quarter" idx="11"/>
          </p:nvPr>
        </p:nvSpPr>
        <p:spPr/>
        <p:txBody>
          <a:bodyPr/>
          <a:lstStyle/>
          <a:p>
            <a:r>
              <a:rPr lang="en-US" dirty="0" smtClean="0"/>
              <a:t>5</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923</Words>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سمة Office</vt:lpstr>
      <vt:lpstr>ONE ACT PLAY HISTORICAL BACKGROUND</vt:lpstr>
      <vt:lpstr>Slide 2</vt:lpstr>
      <vt:lpstr>MAIN CHARACTERISTICS OF ONE ACT PLAYS</vt:lpstr>
      <vt:lpstr>6</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ACT PLAY HISTORICAL BACKGROUND</dc:title>
  <dc:creator>Ameen</dc:creator>
  <cp:lastModifiedBy>Ameen</cp:lastModifiedBy>
  <cp:revision>37</cp:revision>
  <dcterms:created xsi:type="dcterms:W3CDTF">2020-12-08T17:37:52Z</dcterms:created>
  <dcterms:modified xsi:type="dcterms:W3CDTF">2020-12-09T19:01:30Z</dcterms:modified>
</cp:coreProperties>
</file>